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jTsKxjqUy8LoX9HNIKg5l68jnl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9" name="Google Shape;459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2" name="Google Shape;492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3" name="Google Shape;503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6" name="Google Shape;536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9" name="Google Shape;569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1" name="Google Shape;591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2" name="Google Shape;602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2fde1b7d114_0_4:notes"/>
          <p:cNvSpPr/>
          <p:nvPr>
            <p:ph idx="2" type="sldImg"/>
          </p:nvPr>
        </p:nvSpPr>
        <p:spPr>
          <a:xfrm>
            <a:off x="381301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3" name="Google Shape;613;g2fde1b7d11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5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6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5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6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6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6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1" Type="http://schemas.openxmlformats.org/officeDocument/2006/relationships/hyperlink" Target="https://doi.org/10.5281/zenodo.5568482" TargetMode="External"/><Relationship Id="rId10" Type="http://schemas.openxmlformats.org/officeDocument/2006/relationships/hyperlink" Target="https://doi.org/10.5281/zenodo.5568482" TargetMode="External"/><Relationship Id="rId13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2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hyperlink" Target="https://creativecommons.org/licenses/by/4.0/" TargetMode="External"/><Relationship Id="rId15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4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7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6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5" Type="http://schemas.openxmlformats.org/officeDocument/2006/relationships/image" Target="../media/image2.png"/><Relationship Id="rId19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6" Type="http://schemas.openxmlformats.org/officeDocument/2006/relationships/image" Target="../media/image4.png"/><Relationship Id="rId18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7" Type="http://schemas.openxmlformats.org/officeDocument/2006/relationships/hyperlink" Target="https://zenodo.org/doi/10.5281/zenodo.5568482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4479788" y="439816"/>
            <a:ext cx="3963900" cy="2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NÁSTROJOV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</a:t>
            </a: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791810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988575" y="3143500"/>
            <a:ext cx="7206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" sz="2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Použite naše šablóny na propagáciu otvoreného vzdelávania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"/>
          <p:cNvSpPr txBox="1"/>
          <p:nvPr/>
        </p:nvSpPr>
        <p:spPr>
          <a:xfrm>
            <a:off x="2513350" y="1629725"/>
            <a:ext cx="55278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„dostupné kedykoľvek a odkiaľkoľvek pre každého, vrátane ľudí s hendikepom a ľudí pochádzajúcich z marginalizovaných alebo znevýhodnených skupín.“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0"/>
          <p:cNvSpPr txBox="1"/>
          <p:nvPr/>
        </p:nvSpPr>
        <p:spPr>
          <a:xfrm>
            <a:off x="2513350" y="290150"/>
            <a:ext cx="5917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(OVZ) by mali byť: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6" name="Google Shape;15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0"/>
          <p:cNvSpPr txBox="1"/>
          <p:nvPr/>
        </p:nvSpPr>
        <p:spPr>
          <a:xfrm>
            <a:off x="499699" y="259250"/>
            <a:ext cx="16350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10"/>
          <p:cNvSpPr txBox="1"/>
          <p:nvPr/>
        </p:nvSpPr>
        <p:spPr>
          <a:xfrm>
            <a:off x="2507700" y="3439050"/>
            <a:ext cx="5465400" cy="10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"/>
          <p:cNvSpPr txBox="1"/>
          <p:nvPr/>
        </p:nvSpPr>
        <p:spPr>
          <a:xfrm>
            <a:off x="2507700" y="1805250"/>
            <a:ext cx="47973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„pomôcť naplniť individuálne potreby učiacich sa jednotlivcov, efektívne šíriť rodovú rovnosť, a odmeňovať inovatívne pedagogické, didaktické a metodologické prístupy.“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1"/>
          <p:cNvSpPr txBox="1"/>
          <p:nvPr/>
        </p:nvSpPr>
        <p:spPr>
          <a:xfrm>
            <a:off x="2507700" y="272325"/>
            <a:ext cx="4947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(OVZ) môžu: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8" name="Google Shape;16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1"/>
          <p:cNvSpPr txBox="1"/>
          <p:nvPr/>
        </p:nvSpPr>
        <p:spPr>
          <a:xfrm>
            <a:off x="499699" y="259250"/>
            <a:ext cx="16350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11"/>
          <p:cNvSpPr txBox="1"/>
          <p:nvPr/>
        </p:nvSpPr>
        <p:spPr>
          <a:xfrm>
            <a:off x="2507700" y="3439050"/>
            <a:ext cx="5465400" cy="10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/>
        </p:nvSpPr>
        <p:spPr>
          <a:xfrm>
            <a:off x="2519000" y="1802250"/>
            <a:ext cx="5308500" cy="16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„širšia škála inovatívnych pedagogických možností na zapojenie vyučujúcich aj učiacich sa, aby boli aktívnejšími účastníkmi vo vzdelávacom procese a tvorcami obsahu ako členovia rôznorodých a inkluzívnych znalostných spoločností.“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2"/>
          <p:cNvSpPr txBox="1"/>
          <p:nvPr/>
        </p:nvSpPr>
        <p:spPr>
          <a:xfrm>
            <a:off x="2519000" y="207375"/>
            <a:ext cx="5968800" cy="15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800"/>
              </a:spcBef>
              <a:spcAft>
                <a:spcPts val="380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vzdelávanie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vhodné pedagogické metódy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dobre navrhnuté ciele vzdelávania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rôznorodosť vzdelávacích aktivít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p1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0" name="Google Shape;18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2"/>
          <p:cNvSpPr txBox="1"/>
          <p:nvPr/>
        </p:nvSpPr>
        <p:spPr>
          <a:xfrm>
            <a:off x="499699" y="259250"/>
            <a:ext cx="16350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12"/>
          <p:cNvSpPr txBox="1"/>
          <p:nvPr/>
        </p:nvSpPr>
        <p:spPr>
          <a:xfrm>
            <a:off x="2507700" y="3439050"/>
            <a:ext cx="5465400" cy="10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3"/>
          <p:cNvSpPr txBox="1"/>
          <p:nvPr/>
        </p:nvSpPr>
        <p:spPr>
          <a:xfrm>
            <a:off x="3243450" y="166775"/>
            <a:ext cx="5711100" cy="41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stálu dostupnosť: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budú môcť pristupovať ku vzdelávacím zdrojom dokonca aj po ukončení kurzov alebo štúdia.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inklúziu: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môžu prispôsobovať, aby odzrkadľovali rôzne profily študentov a rôzne scenáre, čím by riešili potreby inklúzie študentov na rôznych úrovniach.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diverzifikáciu vzdelávania: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dostupné odkiaľkoľvek a kedykoľvek, opakovane (nepodceňme význam opakovania!), prostredníctvom rôznych zariadení a v rôznych formátoch. OVZ tiež podporujú vzdelávanie v neformálnom a menej formálnom prostredí.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celoživotné vzdelávanie: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prístupné všetkým ľuďom v každom veku, kedykoľvek sa niekto chce niečo naučiť alebo sa k niečomu vrátiť a osviežiť si poznatky v pamäti.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Šetria zdroje: 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môžu viesť študentov k používaniu starých verzií určitých publikácií - s OVZ tento problém nevzniká.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2" name="Google Shape;1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4"/>
          <p:cNvSpPr txBox="1"/>
          <p:nvPr/>
        </p:nvSpPr>
        <p:spPr>
          <a:xfrm>
            <a:off x="3142600" y="1121175"/>
            <a:ext cx="5439300" cy="2344800"/>
          </a:xfrm>
          <a:prstGeom prst="rect">
            <a:avLst/>
          </a:prstGeom>
          <a:noFill/>
          <a:ln cap="flat" cmpd="sng" w="9525">
            <a:solidFill>
              <a:srgbClr val="FFDE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stálu dostupnosť:</a:t>
            </a: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budú môcť pristupovať ku vzdelávacím zdrojom dokonca aj po ukončení kurzov alebo štúdia.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4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"/>
          <p:cNvSpPr txBox="1"/>
          <p:nvPr/>
        </p:nvSpPr>
        <p:spPr>
          <a:xfrm>
            <a:off x="3202900" y="926700"/>
            <a:ext cx="5450700" cy="26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inklúziu:</a:t>
            </a: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môžu prispôsobovať, aby odzrkadľovali rôzne profily študentov a rôzne scenáre, čím by riešili potreby inklúzie študentov na rôznych úrovniach.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5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 txBox="1"/>
          <p:nvPr/>
        </p:nvSpPr>
        <p:spPr>
          <a:xfrm>
            <a:off x="3194250" y="141600"/>
            <a:ext cx="5344800" cy="41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diverzifikáciu vzdelávania:</a:t>
            </a: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dostupné odkiaľkoľvek a kedykoľvek, opakovane (nepodceňme význam opakovania!), prostredníctvom rôznych zariadení a v rôznych formátoch. OVZ tiež podporujú vzdelávanie v neformálnom a menej formálnom prostredí.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6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7"/>
          <p:cNvSpPr txBox="1"/>
          <p:nvPr/>
        </p:nvSpPr>
        <p:spPr>
          <a:xfrm>
            <a:off x="3208575" y="900700"/>
            <a:ext cx="5445000" cy="27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celoživotné vzdelávanie:</a:t>
            </a: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</a:t>
            </a:r>
            <a:r>
              <a:rPr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 prístupné všetkým ľuďom v každom veku, kedykoľvek sa niekto chce niečo naučiť alebo sa k niečomu vrátiť a osviežiť si poznatky v pamäti.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8"/>
          <p:cNvSpPr txBox="1"/>
          <p:nvPr/>
        </p:nvSpPr>
        <p:spPr>
          <a:xfrm>
            <a:off x="3214225" y="1111350"/>
            <a:ext cx="5405400" cy="22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Šetria zdroje: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môžu viesť študentov k používaniu starých verzií určitých publikácií - s OVZ tento problém nevzniká.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"/>
          <p:cNvSpPr txBox="1"/>
          <p:nvPr/>
        </p:nvSpPr>
        <p:spPr>
          <a:xfrm>
            <a:off x="3172725" y="103175"/>
            <a:ext cx="5832000" cy="41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možnosti pre vzdelávanie: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Študenti, ktorí používajú OVZ, majú rovnaké alebo lepšie výsledky ako tí, ktorí používajú tradičné vzdelávacie materiály.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pripravenosť: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môžu byť k dispozícii od samého začiatku kurzov, čo znamená, že s nimi študenti môžu okamžite začať pracovať.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Zlepšujú sa: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umožňujú zvyšovanie kvality a priebežné aktualizácie, čo zároveň s rýchlym šírením zabezpečuje, že informácie v nich sú čerstvé.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Odmeňujú otvorené postupy: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môžu dosiahnuť uznanie ako súčasť autorského tímu a byť ocenení za svoju prácu a zručnosti.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9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128950" y="34525"/>
            <a:ext cx="8877000" cy="51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Vitajte v sade nástrojov Výhody otvoreného vzdelávania!</a:t>
            </a:r>
            <a:r>
              <a:rPr lang="en" sz="10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 to množina nástrojov (snímok prezentácie, letákov a kariet) prip</a:t>
            </a:r>
            <a:r>
              <a:rPr lang="en" sz="1200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ravených združením Európska sieť knihovníkov za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otvorené vzdelávanie -</a:t>
            </a:r>
            <a:r>
              <a:rPr lang="en" sz="1000">
                <a:solidFill>
                  <a:schemeClr val="dk1"/>
                </a:solidFill>
              </a:rPr>
              <a:t> </a:t>
            </a:r>
            <a:r>
              <a:rPr lang="en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The European Network of Open Education Librarians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(ENOEL). 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Táto sada nástrojov si kladie za cieľ pomôcť zvýšiť povedomie o význame otvoreného vzdelávania a poukazuje na jeho prínos pre študentov, pedagógov, inštitúcie, spoločnosť a knihovníkov.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Tento súbor obsahuje šablóny pre snímky prezentácie.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Môžete použiť šablóny v nezmenenom stave, alebo sa môžete rozhodnúť prispôsobiť ich svojim špecifickým potrebám.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 používate šablónu bez adaptácie,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jednoducho si stiahnite celý súbor alebo jednotlivé snímky, ktoré chcete použiť.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 chcete šablónu prispôsobiť svojim potrebám, postupujte nasledovne:</a:t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Stiahnite si do počítača nástroj, ktorý chcete použiť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Prispôsobte ho svojim potrebám (pridajte logo svojej organizácie, urobte zmeny, ktoré považujete za vhodné)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Ubezpečte sa, že adaptovaná verzia obsahuje poznámku: „Toto dielo je odvodeným dielom z [názov súboru (napríklad Slovak_1. OE benefits - ENOEL slides)] [odkaz na pôvodný zdroj: </a:t>
            </a: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https://zenodo.org/doi/10.5281/zenodo.5568482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 združenia </a:t>
            </a: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SPARC EUROPE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CC BY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Nižšie nájdete krátky opis organizácie súboru a návrhy na použitie konkrétnych snímok.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 to len návrhy. Povzbudzujeme Vás, aby ste si vybrali a vytvorili nástroje na mieru svojim potrebám.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Snímka 3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Vám poskytuje príklad, ako môže byť šablóna adaptovaná, vrátane umiestnenia loga Vašej organizácie a vyhlásenia o autorstve a licencii.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So snímkami 4-12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môžete pracovať ako s upútavkou; kladú základné otázky a uvádzajú základy problematiky otvorených vzdelávacích zdrojov (OVZ). Môžete ich použiť ako úvod do svojej prezentácie, aby ste vzbudili zvedavosť publika.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Snímky 13-51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ukazujú prínosy otvoreného vzdelávania pre päť rôznych skupín aktérov: študentov (žlté pozadie), pedagógov (oranžové pozadie), inštitúcie (tyrkysové pozadie), pre všetkých (biele pozadie) a pre knihovníkov (modré pozadie). Môžete ich využiť na oslovenie týchto špecifických aktérov.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Úvodné snímky pre každú skupinu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(snímky 13, 21, 29, 36, 44) ukazujú, čo ENOEL považuje za kľúčový prínos pre každú skupinu, a potom prezentuje jednotlivé výhody na osobitných snímkach. </a:t>
            </a:r>
            <a:r>
              <a:rPr b="1"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Snímky uzatvárajúce 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časť venovanú každej skupine uvádzajú zoznam ostatných prínosov (snímky 19-20 pre študentov, 27-28 pre učiteľov, 35 pre inštitúcie, 43 pre všetkých a 50-51 pre knihovníkov). </a:t>
            </a:r>
            <a:endParaRPr sz="1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0"/>
          <p:cNvSpPr txBox="1"/>
          <p:nvPr/>
        </p:nvSpPr>
        <p:spPr>
          <a:xfrm>
            <a:off x="3208575" y="249100"/>
            <a:ext cx="55584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(viac než len) bezplatnosť: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= bezplatný prístup + povolenia.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Zabezpečiť lepšie vzdelávanie=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zabezpečiť lepšiu budúcnosť: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cieľ trvalo udržateľného rozvoja 4: „Zabezpečiť inkluzívne a spravodlivé kvalitné vzdelávanie a podporovať možnosti celoživotného vzdelávania pre všetkých.“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Zvyšujú porozumenie: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dokážu pristupovať k pojmom a myšlienkam s použitím rôznych zdrojov (napr. zopakovať si tú istú koncepciu vysvetlenú rôznymi spôsobmi).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Spolutvorba: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dávajú študentom príležitosť stať sa partnermi v spoločnom tvorivom procese, čo im prospieva.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0"/>
          <p:cNvSpPr txBox="1"/>
          <p:nvPr/>
        </p:nvSpPr>
        <p:spPr>
          <a:xfrm>
            <a:off x="232200" y="1505375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"/>
          <p:cNvSpPr txBox="1"/>
          <p:nvPr/>
        </p:nvSpPr>
        <p:spPr>
          <a:xfrm>
            <a:off x="3202800" y="-46375"/>
            <a:ext cx="5941200" cy="46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</a:t>
            </a: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žňujú adaptáciu: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si môžu (čiastočne alebo úplne) prispôsobiť OVZ, aby vytvorili najlepšiu zmes materiálov pre každú vzdelávaciu príležitosť, čím priebežne zvyšujú kvalitu OVZ.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otvorené vzdelávacie postupy: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OVZ sú študenti intenzívne zapájaní do vzdelávacieho procesu a tvorby vzdelávacích materiálov, čím si ich v podstate pod vedením učiteľa osvojujú.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Budujú dobré meno: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Kvalitné OVZ zlepšujú reputáciu pedagógov na miestnej aj medzinárodnej úrovni, čím im zároveň ponúkajú nové príležitosti na spoluprácu s kolegami z celého sveta.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Znižujú pracovnú záťaž: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nemusia zakaždým odznova 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vynachádzať koleso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môžu znovu použiť zdroje, ktoré už existujú.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Inšpirujú: </a:t>
            </a:r>
            <a:r>
              <a:rPr lang="en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predstavujú cestu, ako sa dostať k novým myšlienkam.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1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2"/>
          <p:cNvSpPr txBox="1"/>
          <p:nvPr/>
        </p:nvSpPr>
        <p:spPr>
          <a:xfrm>
            <a:off x="3131125" y="318250"/>
            <a:ext cx="54600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adaptáciu: </a:t>
            </a:r>
            <a:r>
              <a:rPr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si môžu (čiastočne alebo úplne) prispôsobiť OVZ, aby vytvorili najlepšiu zmes materiálov pre každú vzdelávaciu príležitosť, čím priebežne zvyšujú kvalitu OVZ.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2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3"/>
          <p:cNvSpPr txBox="1"/>
          <p:nvPr/>
        </p:nvSpPr>
        <p:spPr>
          <a:xfrm>
            <a:off x="3131150" y="234000"/>
            <a:ext cx="5460000" cy="40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otvorené vzdelávacie postupy: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OVZ sú študenti intenzívne zapájaní do vzdelávacieho procesu a tvorby vzdelávacích materiálov, čím si ich v podstate pod vedením učiteľa osvojujú.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3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4"/>
          <p:cNvSpPr txBox="1"/>
          <p:nvPr/>
        </p:nvSpPr>
        <p:spPr>
          <a:xfrm>
            <a:off x="3102475" y="769325"/>
            <a:ext cx="5460000" cy="29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Budujú dobré meno: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Kvalitné OVZ zlepšujú reputáciu pedagógov na miestnej aj medzinárodnej úrovni, čím im zároveň ponúkajú nové príležitosti na spoluprácu s kolegami z celého sveta.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4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 txBox="1"/>
          <p:nvPr/>
        </p:nvSpPr>
        <p:spPr>
          <a:xfrm>
            <a:off x="3214225" y="1202975"/>
            <a:ext cx="47985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Znižujú pracovnú záťaž: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nemusia zakaždým odznova „vynachádzať koleso“, môžu znovu použiť zdroje, ktoré už existujú.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5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6"/>
          <p:cNvSpPr txBox="1"/>
          <p:nvPr/>
        </p:nvSpPr>
        <p:spPr>
          <a:xfrm>
            <a:off x="3231200" y="1572275"/>
            <a:ext cx="54600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Inšpirujú: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predstavujú cestu, ako sa dostať k novým myšlienkam.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6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7"/>
          <p:cNvSpPr txBox="1"/>
          <p:nvPr/>
        </p:nvSpPr>
        <p:spPr>
          <a:xfrm>
            <a:off x="3188375" y="14850"/>
            <a:ext cx="5873700" cy="44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Podporujte aktívne prístupy: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môžu navrhnúť rôzne praktické stratégie založené na remixovaní/prispôsobovaní OVZ na podporu učenia sa prostredníctvom skúseností.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spoluprácu: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Rovesnícka spätná väzba, spolupráca študentov a zapojenie odborníkov sa navzájom posilňujú a obohacujú aj pedagógov, vďaka procesu presadzovanému otvorenými licenciami.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inovácie: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ponúkajú príležitosti na zvýšenie kvality vzdelávacích materiálov tým, že umožňujú ostatným stavať na nich a poskytovať konštruktívnu spätnú väzbu.</a:t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kontinuitu: </a:t>
            </a:r>
            <a:r>
              <a:rPr lang="en" sz="1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opätovného použitia iniciovaný OVZ zaistí pokračovanie Vašich myšlienok aj po Vašom odchode do dôchodku.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7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4" name="Google Shape;354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5" name="Google Shape;35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28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400" u="none" cap="none" strike="noStrike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8" name="Google Shape;358;p28"/>
          <p:cNvSpPr txBox="1"/>
          <p:nvPr/>
        </p:nvSpPr>
        <p:spPr>
          <a:xfrm>
            <a:off x="3145375" y="67025"/>
            <a:ext cx="58164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možnosti: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Učebnice vo forme OVZ rozširujú škálu zdrojov pre pedagógov a môžu garantovať rovnakú alebo vyššiu úroveň kvality ako tradičné učebnice.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Zväčšujú akademickú slobodu: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Verejné licencie na OVZ umožňujú pedagógom pravidelne modifikovať a aktualizovať vzdelávacie zdroje pre svoje kurzy.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 výkladnou skriňou inovácií a kreativity: </a:t>
            </a: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Tvorivosť pedagógov môže urobiť pozitívny dojem na potenciálnych študentov a sponzorov, čo pomôže zvýšiť množstvo záujemcov, ktorí sa hlásia na štúdium a prospeje prestíži jednotlivých učiteľov.</a:t>
            </a:r>
            <a:endParaRPr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Google Shape;365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6" name="Google Shape;36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9"/>
          <p:cNvSpPr txBox="1"/>
          <p:nvPr/>
        </p:nvSpPr>
        <p:spPr>
          <a:xfrm>
            <a:off x="3125100" y="0"/>
            <a:ext cx="5808000" cy="4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úspory z rozsahu:</a:t>
            </a:r>
            <a:r>
              <a:rPr b="1"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OVZ sú zadarmo online, cenovo dostupné v tlačenej podobe, môžu byť uložené navždy a ľahko sa aktualizujú. Prostriedky, ktoré by sa inak minuli na nákup učebníc, sa môžu presmerovať na technológie, zlepšenie výučby alebo zníženie dlhu.</a:t>
            </a:r>
            <a:endParaRPr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rozvoj zamestnancov vzdelávacích inštitúcií: </a:t>
            </a: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Zlepšenie prístupu, využívanie OVZ a vzájomná výmena skúseností so zamestnancami iných škôl sa zintenzívňuje spolu so zvyšovaním kvality vzdelávacích materiálov.</a:t>
            </a:r>
            <a:endParaRPr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Najefektívnejšie využívajú verejné financie:</a:t>
            </a:r>
            <a:r>
              <a:rPr b="1"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pochádzajúce z verejného financovania sa využívajú na vytváranie verejne dostupných poznatkov a zdieľajú sa prierezovo prostredníctvom viacerých inštitúcií pri znížených dodatočných nákladoch.</a:t>
            </a:r>
            <a:endParaRPr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vlastnú propagáciu:</a:t>
            </a:r>
            <a:r>
              <a:rPr b="1"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Verejný obraz inštitúcie môže do veľkej miery profitovať z jej zdieľaných a opätovne používaných kvalitných OVZ.</a:t>
            </a:r>
            <a:endParaRPr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medzinárodnú spoluprácu:</a:t>
            </a:r>
            <a:r>
              <a:rPr b="1"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Práca s OVZ zvyšuje viditeľnosť inštitúcie a prispieva k budovaniu dobrého mena na medzinárodnej úrovni prostredníctvom aktívnych spoluprác s inými inštitúciami na celom svete.</a:t>
            </a:r>
            <a:endParaRPr b="1" i="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9" name="Google Shape;369;p29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918975" y="1560425"/>
            <a:ext cx="50205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otvorené vzdelávacie zdroje (OVZ)?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 txBox="1"/>
          <p:nvPr/>
        </p:nvSpPr>
        <p:spPr>
          <a:xfrm>
            <a:off x="1316037" y="1575312"/>
            <a:ext cx="39348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Google Shape;7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" name="Google Shape;78;p3"/>
          <p:cNvSpPr txBox="1"/>
          <p:nvPr/>
        </p:nvSpPr>
        <p:spPr>
          <a:xfrm>
            <a:off x="6431550" y="40915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Pridajte logo svojej organizácie</a:t>
            </a:r>
            <a:endParaRPr i="0" sz="1400" u="none" cap="none" strike="noStrike">
              <a:solidFill>
                <a:srgbClr val="FF0000"/>
              </a:solidFill>
            </a:endParaRPr>
          </a:p>
        </p:txBody>
      </p:sp>
      <p:sp>
        <p:nvSpPr>
          <p:cNvPr id="79" name="Google Shape;79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1316025" y="4698300"/>
            <a:ext cx="5313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Toto dielo je odvodeným dielom z “Slovak_1. OE Benefits - ENOEL slides”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od združenia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248100" y="4091550"/>
            <a:ext cx="349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Pridajte vyhlásenie o autorstve a licencii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Open Sans"/>
                <a:ea typeface="Open Sans"/>
                <a:cs typeface="Open Sans"/>
                <a:sym typeface="Open Sans"/>
              </a:rPr>
              <a:t>vaše logo tu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Google Shape;84;p3"/>
          <p:cNvSpPr txBox="1"/>
          <p:nvPr/>
        </p:nvSpPr>
        <p:spPr>
          <a:xfrm>
            <a:off x="6236975" y="484425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PRÍKLAD PRISPÔSOBENIA VAŠÍM POTREBÁM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0"/>
          <p:cNvSpPr txBox="1"/>
          <p:nvPr/>
        </p:nvSpPr>
        <p:spPr>
          <a:xfrm>
            <a:off x="3066800" y="584675"/>
            <a:ext cx="5801700" cy="3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úspory z rozsahu:</a:t>
            </a:r>
            <a:r>
              <a:rPr b="1"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OVZ sú zadarmo online, cenovo dostupné v tlačenej podobe, môžu byť uložené navždy a ľahko sa aktualizujú. Prostriedky, ktoré by sa inak minuli na nákup učebníc, sa môžu presmerovať na technológie, zlepšenie výučby alebo zníženie dlhu.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0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1"/>
          <p:cNvSpPr txBox="1"/>
          <p:nvPr/>
        </p:nvSpPr>
        <p:spPr>
          <a:xfrm>
            <a:off x="3214225" y="485050"/>
            <a:ext cx="5742600" cy="35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rozvoj zamestnancov vzdelávacích inštitúcií: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Zlepšenie prístupu, využívanie OVZ a vzájomná výmena skúseností so zamestnancami iných škôl sa zintenzívňuje spolu so zvyšovaním kvality vzdelávacích materiálov.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8" name="Google Shape;388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1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2"/>
          <p:cNvSpPr txBox="1"/>
          <p:nvPr/>
        </p:nvSpPr>
        <p:spPr>
          <a:xfrm>
            <a:off x="3194225" y="326400"/>
            <a:ext cx="5380800" cy="3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Najefektívnejšie využívajú verejné financie:</a:t>
            </a: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pochádzajúce z verejného financovania sa využívajú na vytváranie verejne dostupných poznatkov a zdieľajú sa prierezovo prostredníctvom viacerých inštitúcií pri znížených dodatočných nákladoch.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9" name="Google Shape;399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2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9" name="Google Shape;409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0" name="Google Shape;410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33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3" name="Google Shape;413;p33"/>
          <p:cNvSpPr txBox="1"/>
          <p:nvPr/>
        </p:nvSpPr>
        <p:spPr>
          <a:xfrm>
            <a:off x="3215725" y="880500"/>
            <a:ext cx="5380800" cy="27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vlastnú propagáciu: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Verejný obraz inštitúcie môže do veľkej miery profitovať z jej zdieľaných a opätovne používaných kvalitných OVZ.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4"/>
          <p:cNvSpPr txBox="1"/>
          <p:nvPr/>
        </p:nvSpPr>
        <p:spPr>
          <a:xfrm>
            <a:off x="3201425" y="602675"/>
            <a:ext cx="52866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medzinárodnú spoluprácu:</a:t>
            </a: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Práca s OVZ zvyšuje viditeľnosť inštitúcie a prispieva k budovaniu dobrého mena na medzinárodnej úrovni prostredníctvom aktívnych spoluprác s inými inštitúciami na celom svete.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1" name="Google Shape;421;p3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4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1" name="Google Shape;43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5"/>
          <p:cNvSpPr txBox="1"/>
          <p:nvPr/>
        </p:nvSpPr>
        <p:spPr>
          <a:xfrm>
            <a:off x="3202900" y="715475"/>
            <a:ext cx="5477100" cy="30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Uľahčujú nábor študentov: </a:t>
            </a: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Používanie OVZ zvyšuje účasť na vysokoškolskom vzdelávaní vďaka zvýšeniu prístupu pre študentov, ktorí sa rozhodujú na základe kvality ponúkaných vzdelávacích materiálov.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Živia kontakt s absolventmi:</a:t>
            </a:r>
            <a:r>
              <a:rPr b="1"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Ponuka kvalitných OVZ absolventom pomáha inštitúcii udržať si s nimi aktívne spojenie.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4" name="Google Shape;434;p35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1" name="Google Shape;441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2" name="Google Shape;44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36"/>
          <p:cNvSpPr txBox="1"/>
          <p:nvPr/>
        </p:nvSpPr>
        <p:spPr>
          <a:xfrm>
            <a:off x="3107700" y="100650"/>
            <a:ext cx="6069600" cy="42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Odomykajú informácie: 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sa môžu zdieľať vo veľkom rozsahu pre všetkých záujemcov, odomknutím vzdelávacích zdrojov prostredníctvom verejných licencií.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Prenášajú vedomosti: 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Vzdelávacie zdroje vytvorené s prispením verejných financií sú dostupné verejnosti, opätovne použiteľné a zdielateľné.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celoživotné vzdelávanie: 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Udržiavanie svojich vedomostí „na tepe doby“ a poskytovanie nepretržitého vzdelávania je čoraz dostupnejšie pre každého, čím sa preklenuje priestor medzi formálnymi, praktickými a neformálnymi otvorenými príležitosťami na vzdelanie.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Posilnenie rovnosti: 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uľahčujú poskytovanie rovnako kvalitných vedomostí všetkým bez ohľadu na ich sociálne a ekonomické postavenie.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diverzitu a inkluzívnosť: 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ľahko zdieľajú a sú dostupné cez internet, čo z nich robí skvelý nástroj na objavovanie a oboznamovanie sa s rôznymi uhlami pohľadu.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Posilňujú občiansku vedu: </a:t>
            </a: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môže tvoriť každý a dostupnosť materiálov uľahčuje ľuďom pokračovanie v získavaní ďalších vedomostí.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5" name="Google Shape;445;p36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7"/>
          <p:cNvSpPr txBox="1"/>
          <p:nvPr/>
        </p:nvSpPr>
        <p:spPr>
          <a:xfrm>
            <a:off x="3197250" y="1131550"/>
            <a:ext cx="5424600" cy="22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Odomykajú informácie:</a:t>
            </a: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sa môžu zdieľať vo veľkom rozsahu pre všetkých záujemcov, odomknutím vzdelávacích zdrojov prostredníctvom verejných licencií.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3" name="Google Shape;453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4" name="Google Shape;45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7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8"/>
          <p:cNvSpPr txBox="1"/>
          <p:nvPr/>
        </p:nvSpPr>
        <p:spPr>
          <a:xfrm>
            <a:off x="3182750" y="1138775"/>
            <a:ext cx="5551800" cy="22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Prenášajú vedomosti: </a:t>
            </a:r>
            <a:endParaRPr b="1"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Vzdelávacie zdroje vytvorené s prispením verejných financií sú dostupné verejnosti, opätovne použiteľné a zdielateľné.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4" name="Google Shape;464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5" name="Google Shape;465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8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9"/>
          <p:cNvSpPr txBox="1"/>
          <p:nvPr/>
        </p:nvSpPr>
        <p:spPr>
          <a:xfrm>
            <a:off x="3213200" y="410650"/>
            <a:ext cx="57915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celoživotné vzdelávanie:</a:t>
            </a: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Udržiavanie svojich vedomostí „na tepe doby“ a poskytovanie nepretržitého vzdelávania je čoraz dostupnejšie pre každého, čím sa preklenuje priestor medzi formálnymi, praktickými a neformálnymi otvorenými príležitosťami na vzdelanie.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5" name="Google Shape;475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6" name="Google Shape;47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9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4"/>
          <p:cNvSpPr txBox="1"/>
          <p:nvPr/>
        </p:nvSpPr>
        <p:spPr>
          <a:xfrm>
            <a:off x="1316037" y="1575312"/>
            <a:ext cx="39348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2" name="Google Shape;92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4"/>
          <p:cNvSpPr txBox="1"/>
          <p:nvPr/>
        </p:nvSpPr>
        <p:spPr>
          <a:xfrm>
            <a:off x="3646750" y="1517450"/>
            <a:ext cx="51012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otvorené vzdelávacie zdroje (OVZ)?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5" name="Google Shape;485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6" name="Google Shape;486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40"/>
          <p:cNvSpPr txBox="1"/>
          <p:nvPr/>
        </p:nvSpPr>
        <p:spPr>
          <a:xfrm>
            <a:off x="3217225" y="556475"/>
            <a:ext cx="55494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Posilnenie rovnosti:</a:t>
            </a:r>
            <a:r>
              <a:rPr b="1"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uľahčujú poskytovanie rovnako kvalitných vedomostí všetkým bez ohľadu na ich sociálne a ekonomické postavenie.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9" name="Google Shape;489;p40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1"/>
          <p:cNvSpPr txBox="1"/>
          <p:nvPr/>
        </p:nvSpPr>
        <p:spPr>
          <a:xfrm>
            <a:off x="3160450" y="318250"/>
            <a:ext cx="54123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diverzitu a inkluzívnosť:</a:t>
            </a:r>
            <a:r>
              <a:rPr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3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ľahko zdieľajú a sú dostupné cez internet, čo z nich robí skvelý nástroj na objavovanie a oboznamovanie sa s rôznymi uhlami pohľadu.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5" name="Google Shape;495;p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7" name="Google Shape;497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8" name="Google Shape;49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41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4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2"/>
          <p:cNvSpPr txBox="1"/>
          <p:nvPr/>
        </p:nvSpPr>
        <p:spPr>
          <a:xfrm>
            <a:off x="3237775" y="780100"/>
            <a:ext cx="54066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Posilňujú občiansku vedu: </a:t>
            </a:r>
            <a:r>
              <a:rPr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môže tvoriť každý a dostupnosť materiálov uľahčuje ľuďom pokračovanie v získavaní ďalších vedomostí.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8" name="Google Shape;508;p4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9" name="Google Shape;50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4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2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8" name="Google Shape;518;p4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9" name="Google Shape;51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4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43"/>
          <p:cNvSpPr txBox="1"/>
          <p:nvPr/>
        </p:nvSpPr>
        <p:spPr>
          <a:xfrm>
            <a:off x="3296625" y="71525"/>
            <a:ext cx="5536200" cy="4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Zvyšovanie kvality: </a:t>
            </a: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Každý môže podporiť zvýšenie kvality OVZ jednoduchým položením otázok na objasnenie. Bez prístupu ku zdrojom nevzniknú otázky, bez otázok nevzniknú pochybnosti, bez pochybností nemôže dôjsť ku zlepšeniu.</a:t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obzory za hranice:</a:t>
            </a: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predstavujú skvelý spôsob ako zdieľať znalosti cez hranice a zároveň umožňujú funkčné prispôsobenia pre miestne komunity.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2" name="Google Shape;522;p43"/>
          <p:cNvSpPr txBox="1"/>
          <p:nvPr/>
        </p:nvSpPr>
        <p:spPr>
          <a:xfrm>
            <a:off x="232200" y="1581575"/>
            <a:ext cx="24327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všetkých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44"/>
          <p:cNvSpPr txBox="1"/>
          <p:nvPr/>
        </p:nvSpPr>
        <p:spPr>
          <a:xfrm>
            <a:off x="3053850" y="12550"/>
            <a:ext cx="6025500" cy="44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profesijný rozvoj: </a:t>
            </a:r>
            <a:r>
              <a:rPr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Zapojenie sa do správy OVZ a otvoreného vzdelávania v rámci knižnice, inštitúcie, na národnej alebo medzinárodnej úrovni možno využiť ako príležitosť na profesijný rozvoj a cestu rastu mimo „tradičných“ alebo etablovanejších odborností knihovníctva (napr. budovanie zbierok, metadáta atď.).</a:t>
            </a:r>
            <a:endParaRPr b="1" sz="11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Prinášajú uznanie knihovníkov ako cenných partnerov: </a:t>
            </a:r>
            <a:r>
              <a:rPr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Vďaka svojim odborným znalostiam v oblasti otvorenej pedagogiky a otvorených licencií sú knihovníci uznávaní pedagógmi a výskumníkmi ako dôveryhodní partneri pri hľadaní, prispôsobovaní a vytváraní spoľahlivých vzdelávacích zdrojov.</a:t>
            </a:r>
            <a:endParaRPr b="1" sz="11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Rozvíjajú synergie s otvorenou vedou: </a:t>
            </a:r>
            <a:r>
              <a:rPr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Otvorená veda a otvorené vzdelávanie sú často oddelené a vedomosti o nich majú rôzni odborníci. Knihovníci môžu tieto dve oblasti prepojiť holistickejším prístupom k otvorenosti, čím podporia otvorenú kultúru v rámci inštitúcie/akademickej komunity.</a:t>
            </a:r>
            <a:endParaRPr sz="11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spoluprácu a zdieľanie znalostí: </a:t>
            </a:r>
            <a:r>
              <a:rPr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zohrávajú zásadnú úlohu pri uľahčovaní spolupráce prostredníctvom kurátorstva otvorených zdrojov, organizovania školení a workshopov na témy otvoreného vzdelávania a podpory komunít praxe v oblasti otvoreného vzdelávania, čím tiež rozširujú vlastné siete pracovných kontaktov.</a:t>
            </a:r>
            <a:endParaRPr b="1" sz="11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Znižujú náklady: </a:t>
            </a:r>
            <a:r>
              <a:rPr lang="en" sz="11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Šetria rozpočty knižníc na nákup drahých a obmedzujúcich licencií na komerčné publikácie, a to aj pri poskytovaní poradenstva učiteľom a študentom v oblasti alternatív OVZ ku klasickej literatúre. Tento prínos prispieva k prechodu knižníc a univerzít na otvorený prístup, ktorý je z dlhodobého hľadiska nevyhnutný.</a:t>
            </a:r>
            <a:endParaRPr b="0" i="0" sz="16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4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4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1" name="Google Shape;531;p4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2" name="Google Shape;532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44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4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4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45"/>
          <p:cNvSpPr txBox="1"/>
          <p:nvPr/>
        </p:nvSpPr>
        <p:spPr>
          <a:xfrm>
            <a:off x="3230075" y="234000"/>
            <a:ext cx="5574300" cy="40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profesijný rozvoj: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Zapojenie sa do správy OVZ a otvoreného vzdelávania v rámci knižnice, inštitúcie, na národnej alebo medzinárodnej úrovni možno využiť ako príležitosť na profesijný rozvoj a cestu rastu mimo „tradičných“ alebo etablovanejších odborností knihovníctva (napr. budovanie zbierok, metadáta atď.).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4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2" name="Google Shape;542;p4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3" name="Google Shape;543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45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4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46"/>
          <p:cNvSpPr txBox="1"/>
          <p:nvPr/>
        </p:nvSpPr>
        <p:spPr>
          <a:xfrm>
            <a:off x="3204100" y="418650"/>
            <a:ext cx="5574300" cy="36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Prinášajú uznanie knihovníkov ako cenných partnerov: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Vďaka svojim odborným znalostiam v oblasti otvorenej pedagogiky a otvorených licencií sú knihovníci uznávaní pedagógmi a výskumníkmi ako dôveryhodní partneri pri hľadaní, prispôsobovaní a vytváraní spoľahlivých vzdelávacích zdrojov.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4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3" name="Google Shape;553;p4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4" name="Google Shape;554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46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4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4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47"/>
          <p:cNvSpPr txBox="1"/>
          <p:nvPr/>
        </p:nvSpPr>
        <p:spPr>
          <a:xfrm>
            <a:off x="3213975" y="217300"/>
            <a:ext cx="5876700" cy="40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Rozvíjajú synergie s otvorenou vedou: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Otvorená veda a otvorené vzdelávanie sú často oddelené a vedomosti o nich majú rôzni odborníci. Knihovníci môžu tieto dve oblasti prepojiť holistickejším prístupom k otvorenosti, čím podporia otvorenú kultúru v rámci inštitúcie/akademickej komunity.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3" name="Google Shape;563;p4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p4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5" name="Google Shape;56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47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4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8"/>
          <p:cNvSpPr txBox="1"/>
          <p:nvPr/>
        </p:nvSpPr>
        <p:spPr>
          <a:xfrm>
            <a:off x="3208575" y="0"/>
            <a:ext cx="5935500" cy="45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spoluprácu a zdieľanie znalostí: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zohrávajú zásadnú úlohu pri uľahčovaní spolupráce prostredníctvom kurátorstva otvorených zdrojov, organizovania školení a workshopov na témy otvoreného vzdelávania a podpory komunít praxe v oblasti otvoreného vzdelávania, čím tiež rozširujú vlastné siete pracovných kontaktov.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p4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6" name="Google Shape;576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48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9"/>
          <p:cNvSpPr txBox="1"/>
          <p:nvPr/>
        </p:nvSpPr>
        <p:spPr>
          <a:xfrm>
            <a:off x="3203125" y="261425"/>
            <a:ext cx="5574300" cy="40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Znižujú náklady: </a:t>
            </a:r>
            <a:endParaRPr b="1" sz="24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Šetria rozpočty knižníc na nákup drahých a obmedzujúcich licencií na komerčné publikácie, a to aj pri poskytovaní poradenstva učiteľom a študentom v oblasti alternatív OVZ ku klasickej literatúre. Tento prínos prispieva k prechodu knižníc a univerzít na otvorený prístup, ktorý je z dlhodobého hľadiska nevyhnutný.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4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6" name="Google Shape;586;p4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7" name="Google Shape;58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49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 txBox="1"/>
          <p:nvPr/>
        </p:nvSpPr>
        <p:spPr>
          <a:xfrm>
            <a:off x="3653925" y="1214075"/>
            <a:ext cx="39681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verejné licencie?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5"/>
          <p:cNvSpPr txBox="1"/>
          <p:nvPr/>
        </p:nvSpPr>
        <p:spPr>
          <a:xfrm>
            <a:off x="1316037" y="1575312"/>
            <a:ext cx="39348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" name="Google Shape;10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50"/>
          <p:cNvSpPr txBox="1"/>
          <p:nvPr/>
        </p:nvSpPr>
        <p:spPr>
          <a:xfrm>
            <a:off x="3098300" y="104975"/>
            <a:ext cx="5922300" cy="43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Lákajú nových knihovníkov do profesie: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Silné prepojenie medzi otvoreným vzdelávaním a sociálnou spravodlivosťou robí z knihovníctva atraktívnu kariérnu voľbu pre začínajúcich odborníkov a nové generácie knihovníkov.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Rozširujú uznanie: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Tvorcovia a podporovatelia OVZ získavajú celosvetovú reputáciu vďaka svojim dielam, ktoré obhajujú otvorenosť a ďalšie univerzálne hodnoty. Už teraz rešpektovaná úloha knihovníkov/informačných špecialistov ako kurátorov vzdelávacích materiálov sa vďaka ovorenému vzdelávaniu stáva ešte významnejšou.</a:t>
            </a:r>
            <a:endParaRPr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Zvyšujú vplyv a dosah: </a:t>
            </a: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Pomáhajú rozšíriť dosah a vplyv knihovníkov za hranice ich vlastnej inštitúcie.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4" name="Google Shape;594;p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7" name="Google Shape;597;p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8" name="Google Shape;59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50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5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5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5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7" name="Google Shape;607;p5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8" name="Google Shape;608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p51"/>
          <p:cNvSpPr txBox="1"/>
          <p:nvPr/>
        </p:nvSpPr>
        <p:spPr>
          <a:xfrm>
            <a:off x="3108150" y="54450"/>
            <a:ext cx="5824800" cy="43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Prispievajú k dosiahnutiu cieľov trvalo udržateľného rozvoja: </a:t>
            </a:r>
            <a:r>
              <a:rPr lang="en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Pomáhajú konkrétnejšie a merateľnejšie prispieť k dosiahnutiu cieľov trvalo udržateľného rozvoja.</a:t>
            </a:r>
            <a:endParaRPr sz="17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Pomáhajú k súladu so stratégiou EDI (equality, diversity, inclusion - rovnosť, rozmanitosť, inklúzia): </a:t>
            </a:r>
            <a:r>
              <a:rPr lang="en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využívajú otvorené vzdelávanie ako strategický nástroj na presadzovanie cieľov v oblasti rovnosti, rozmanitosti a inklúzie, čím zabezpečujú, aby bolo vzdelávacie prostredie prístupné a inkluzívne pre všetkých.</a:t>
            </a:r>
            <a:endParaRPr sz="17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kolegialitu a vzájomnosť: </a:t>
            </a:r>
            <a:r>
              <a:rPr lang="en" sz="17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rozvíjajú celoživotné vzdelávanie poskytovaním rozmanitých vzdelávacích príležitostí a posilňovaním vzájomnej podpory v rámci svojich komunít.</a:t>
            </a:r>
            <a:endParaRPr b="1" sz="17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0" name="Google Shape;610;p51"/>
          <p:cNvSpPr txBox="1"/>
          <p:nvPr/>
        </p:nvSpPr>
        <p:spPr>
          <a:xfrm>
            <a:off x="232200" y="1581575"/>
            <a:ext cx="2590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4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2fde1b7d114_0_4"/>
          <p:cNvSpPr txBox="1"/>
          <p:nvPr/>
        </p:nvSpPr>
        <p:spPr>
          <a:xfrm>
            <a:off x="4479788" y="439816"/>
            <a:ext cx="3963900" cy="2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NÁSTROJOV ENOEL</a:t>
            </a:r>
            <a:r>
              <a:rPr b="1" i="0" lang="en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6" name="Google Shape;616;g2fde1b7d114_0_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7" name="Google Shape;617;g2fde1b7d114_0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3505" y="56491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g2fde1b7d114_0_4"/>
          <p:cNvSpPr txBox="1"/>
          <p:nvPr/>
        </p:nvSpPr>
        <p:spPr>
          <a:xfrm>
            <a:off x="1647060" y="72534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19" name="Google Shape;619;g2fde1b7d114_0_4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0" name="Google Shape;620;g2fde1b7d114_0_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g2fde1b7d114_0_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g2fde1b7d114_0_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g2fde1b7d114_0_4"/>
          <p:cNvSpPr txBox="1"/>
          <p:nvPr/>
        </p:nvSpPr>
        <p:spPr>
          <a:xfrm>
            <a:off x="1316025" y="4698300"/>
            <a:ext cx="5313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“1. OE Benefits - ENOEL slides”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by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" sz="8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4" name="Google Shape;624;g2fde1b7d114_0_4"/>
          <p:cNvSpPr txBox="1"/>
          <p:nvPr/>
        </p:nvSpPr>
        <p:spPr>
          <a:xfrm>
            <a:off x="1316025" y="2788663"/>
            <a:ext cx="72057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Slovak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</a:t>
            </a:r>
            <a:r>
              <a:rPr lang="en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September 2024</a:t>
            </a: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10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Slovak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Zuzana Stožická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Slovak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"/>
          <p:cNvSpPr txBox="1"/>
          <p:nvPr/>
        </p:nvSpPr>
        <p:spPr>
          <a:xfrm>
            <a:off x="3653950" y="1560425"/>
            <a:ext cx="40686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môžete robiť s OVZ?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6"/>
          <p:cNvSpPr txBox="1"/>
          <p:nvPr/>
        </p:nvSpPr>
        <p:spPr>
          <a:xfrm>
            <a:off x="1308887" y="1596812"/>
            <a:ext cx="39348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3" name="Google Shape;11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"/>
          <p:cNvSpPr txBox="1"/>
          <p:nvPr/>
        </p:nvSpPr>
        <p:spPr>
          <a:xfrm>
            <a:off x="36611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</a:t>
            </a:r>
            <a:endParaRPr b="1" sz="4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mali byť dostupné 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7"/>
          <p:cNvSpPr txBox="1"/>
          <p:nvPr/>
        </p:nvSpPr>
        <p:spPr>
          <a:xfrm>
            <a:off x="1316037" y="1575312"/>
            <a:ext cx="39348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3" name="Google Shape;12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8"/>
          <p:cNvSpPr txBox="1"/>
          <p:nvPr/>
        </p:nvSpPr>
        <p:spPr>
          <a:xfrm>
            <a:off x="1316037" y="1575312"/>
            <a:ext cx="39348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2" name="Google Shape;13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Google Shape;133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" name="Google Shape;134;p8"/>
          <p:cNvSpPr txBox="1"/>
          <p:nvPr/>
        </p:nvSpPr>
        <p:spPr>
          <a:xfrm>
            <a:off x="3661100" y="1225425"/>
            <a:ext cx="53436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</a:t>
            </a:r>
            <a:endParaRPr b="1" sz="4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4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mali byť </a:t>
            </a:r>
            <a:r>
              <a:rPr b="1" lang="en" sz="3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opätovne použiteľné</a:t>
            </a:r>
            <a:endParaRPr b="1" i="0" sz="3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 txBox="1"/>
          <p:nvPr/>
        </p:nvSpPr>
        <p:spPr>
          <a:xfrm>
            <a:off x="2507700" y="1477100"/>
            <a:ext cx="55374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„Verejné licencie rešpektujú práva duševného vlastníctva držiteľa autorských práv a poskytujú povolenia, umožňujúce verejnosti právo na prístup, opätovné použitie, použitie na nový účel, prispôsobenie a ďalšie šírenie vzdelávacích materiálov.“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9"/>
          <p:cNvSpPr txBox="1"/>
          <p:nvPr/>
        </p:nvSpPr>
        <p:spPr>
          <a:xfrm>
            <a:off x="2507700" y="51862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" sz="3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verejné licencie?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Google Shape;143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4" name="Google Shape;14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9"/>
          <p:cNvSpPr txBox="1"/>
          <p:nvPr/>
        </p:nvSpPr>
        <p:spPr>
          <a:xfrm>
            <a:off x="499697" y="259247"/>
            <a:ext cx="26223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9"/>
          <p:cNvSpPr txBox="1"/>
          <p:nvPr/>
        </p:nvSpPr>
        <p:spPr>
          <a:xfrm>
            <a:off x="2507700" y="3439050"/>
            <a:ext cx="5465400" cy="10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12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